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6.png" ContentType="image/png"/>
  <Override PartName="/ppt/media/image4.jpeg" ContentType="image/jpeg"/>
  <Override PartName="/ppt/media/image3.png" ContentType="image/png"/>
  <Override PartName="/ppt/media/image5.jpeg" ContentType="image/jpeg"/>
  <Override PartName="/ppt/media/image2.png" ContentType="image/png"/>
  <Override PartName="/ppt/media/image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4384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4384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151960" y="40586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092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1960" y="40586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08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40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055200" y="4058640"/>
            <a:ext cx="2620080" cy="2090880"/>
          </a:xfrm>
          <a:prstGeom prst="rect">
            <a:avLst/>
          </a:prstGeom>
          <a:ln>
            <a:noFill/>
          </a:ln>
        </p:spPr>
      </p:pic>
      <p:pic>
        <p:nvPicPr>
          <p:cNvPr descr="" id="41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407240" y="4058640"/>
            <a:ext cx="2620080" cy="20908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0" y="7132320"/>
            <a:ext cx="10080000" cy="427680"/>
          </a:xfrm>
          <a:prstGeom prst="rect">
            <a:avLst/>
          </a:prstGeom>
        </p:spPr>
        <p:txBody>
          <a:bodyPr bIns="0" lIns="0" rIns="0" tIns="0" wrap="none"/>
          <a:p>
            <a:pPr algn="ctr"/>
            <a:fld id="{396B781B-3C22-4C58-A127-073813EDCDA6}" type="slidenum">
              <a:rPr lang="en-US" sz="1400"/>
              <a:t>&lt;number&gt;</a:t>
            </a:fld>
            <a:r>
              <a:rPr lang="en-US" sz="1400"/>
              <a:t> / </a:t>
            </a:r>
            <a:r>
              <a:rPr lang="en-US" sz="1400"/>
              <a:t>9</a:t>
            </a:r>
            <a:endParaRPr/>
          </a:p>
        </p:txBody>
      </p:sp>
      <p:sp>
        <p:nvSpPr>
          <p:cNvPr id="3" name="TextShape 4"/>
          <p:cNvSpPr txBox="1"/>
          <p:nvPr/>
        </p:nvSpPr>
        <p:spPr>
          <a:xfrm>
            <a:off x="486360" y="6309360"/>
            <a:ext cx="2348280" cy="5198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 </a:t>
            </a:r>
            <a:endParaRPr/>
          </a:p>
        </p:txBody>
      </p:sp>
      <p:sp>
        <p:nvSpPr>
          <p:cNvPr id="4" name="TextShape 5"/>
          <p:cNvSpPr txBox="1"/>
          <p:nvPr/>
        </p:nvSpPr>
        <p:spPr>
          <a:xfrm>
            <a:off x="548640" y="6888600"/>
            <a:ext cx="2085120" cy="42660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 </a:t>
            </a:r>
            <a:endParaRPr/>
          </a:p>
        </p:txBody>
      </p:sp>
      <p:sp>
        <p:nvSpPr>
          <p:cNvPr id="5" name="TextShape 6"/>
          <p:cNvSpPr txBox="1"/>
          <p:nvPr/>
        </p:nvSpPr>
        <p:spPr>
          <a:xfrm>
            <a:off x="4929120" y="3624480"/>
            <a:ext cx="256320" cy="42660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 </a:t>
            </a:r>
            <a:endParaRPr/>
          </a:p>
        </p:txBody>
      </p:sp>
      <p:sp>
        <p:nvSpPr>
          <p:cNvPr id="6" name="TextShape 7"/>
          <p:cNvSpPr txBox="1"/>
          <p:nvPr/>
        </p:nvSpPr>
        <p:spPr>
          <a:xfrm>
            <a:off x="548640" y="7041960"/>
            <a:ext cx="2194560" cy="5180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Загурских Евгений</a:t>
            </a:r>
            <a:endParaRPr/>
          </a:p>
        </p:txBody>
      </p:sp>
      <p:sp>
        <p:nvSpPr>
          <p:cNvPr id="7" name="TextShape 8"/>
          <p:cNvSpPr txBox="1"/>
          <p:nvPr/>
        </p:nvSpPr>
        <p:spPr>
          <a:xfrm>
            <a:off x="6613560" y="7040880"/>
            <a:ext cx="2987640" cy="5486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Диагностика deadlock'ов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US"/>
              <a:t>Проект: Lock Manager</a:t>
            </a:r>
            <a:r>
              <a:rPr lang="en-US"/>
              <a:t>
</a:t>
            </a:r>
            <a:r>
              <a:rPr lang="en-US"/>
              <a:t>Тема: Диагностика deadlock'ов</a:t>
            </a:r>
            <a:endParaRPr/>
          </a:p>
        </p:txBody>
      </p:sp>
      <p:pic>
        <p:nvPicPr>
          <p:cNvPr descr="" id="4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541160" y="1701000"/>
            <a:ext cx="6998040" cy="524844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Deadlock</a:t>
            </a:r>
            <a:endParaRPr/>
          </a:p>
        </p:txBody>
      </p:sp>
      <p:sp>
        <p:nvSpPr>
          <p:cNvPr id="45" name="CustomShape 2"/>
          <p:cNvSpPr/>
          <p:nvPr/>
        </p:nvSpPr>
        <p:spPr>
          <a:xfrm>
            <a:off x="2468880" y="2286000"/>
            <a:ext cx="914400" cy="91440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E1</a:t>
            </a:r>
            <a:endParaRPr/>
          </a:p>
        </p:txBody>
      </p:sp>
      <p:sp>
        <p:nvSpPr>
          <p:cNvPr id="46" name="CustomShape 3"/>
          <p:cNvSpPr/>
          <p:nvPr/>
        </p:nvSpPr>
        <p:spPr>
          <a:xfrm>
            <a:off x="2468880" y="4754880"/>
            <a:ext cx="914400" cy="91440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E2</a:t>
            </a:r>
            <a:endParaRPr/>
          </a:p>
        </p:txBody>
      </p:sp>
      <p:sp>
        <p:nvSpPr>
          <p:cNvPr id="47" name="CustomShape 4"/>
          <p:cNvSpPr/>
          <p:nvPr/>
        </p:nvSpPr>
        <p:spPr>
          <a:xfrm>
            <a:off x="6583680" y="2286000"/>
            <a:ext cx="1005840" cy="100584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R1</a:t>
            </a:r>
            <a:endParaRPr/>
          </a:p>
        </p:txBody>
      </p:sp>
      <p:sp>
        <p:nvSpPr>
          <p:cNvPr id="48" name="CustomShape 5"/>
          <p:cNvSpPr/>
          <p:nvPr/>
        </p:nvSpPr>
        <p:spPr>
          <a:xfrm>
            <a:off x="6583680" y="4754880"/>
            <a:ext cx="1005840" cy="100584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R2</a:t>
            </a:r>
            <a:endParaRPr/>
          </a:p>
        </p:txBody>
      </p:sp>
      <p:cxnSp>
        <p:nvCxnSpPr>
          <p:cNvPr id="49" name="Line 6"/>
          <p:cNvCxnSpPr>
            <a:stCxn id="47" idx="2"/>
            <a:endCxn id="45" idx="3"/>
          </p:cNvCxnSpPr>
          <p:nvPr/>
        </p:nvCxnSpPr>
        <p:spPr>
          <a:xfrm flipH="1" flipV="1">
            <a:off x="3383280" y="2743200"/>
            <a:ext cx="3200760" cy="460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</a:t>
            </a:r>
            <a:endParaRPr/>
          </a:p>
          <a:p>
            <a:pPr algn="ctr"/>
            <a:endParaRPr/>
          </a:p>
        </p:txBody>
      </p:cxnSp>
      <p:cxnSp>
        <p:nvCxnSpPr>
          <p:cNvPr id="50" name="Line 7"/>
          <p:cNvCxnSpPr>
            <a:stCxn id="48" idx="2"/>
            <a:endCxn id="46" idx="3"/>
          </p:cNvCxnSpPr>
          <p:nvPr/>
        </p:nvCxnSpPr>
        <p:spPr>
          <a:xfrm flipH="1" flipV="1">
            <a:off x="3383280" y="5212080"/>
            <a:ext cx="3200760" cy="460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</a:t>
            </a:r>
            <a:endParaRPr/>
          </a:p>
          <a:p>
            <a:pPr algn="ctr"/>
            <a:endParaRPr/>
          </a:p>
        </p:txBody>
      </p:cxnSp>
      <p:cxnSp>
        <p:nvCxnSpPr>
          <p:cNvPr id="51" name="Line 8"/>
          <p:cNvCxnSpPr>
            <a:stCxn id="45" idx="3"/>
            <a:endCxn id="48" idx="1"/>
          </p:cNvCxnSpPr>
          <p:nvPr/>
        </p:nvCxnSpPr>
        <p:spPr>
          <a:xfrm>
            <a:off x="3383280" y="2743200"/>
            <a:ext cx="3348000" cy="21592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52" name="Line 9"/>
          <p:cNvCxnSpPr>
            <a:stCxn id="46" idx="3"/>
            <a:endCxn id="47" idx="3"/>
          </p:cNvCxnSpPr>
          <p:nvPr/>
        </p:nvCxnSpPr>
        <p:spPr>
          <a:xfrm flipV="1">
            <a:off x="3383280" y="3144600"/>
            <a:ext cx="3348000" cy="206784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endParaRPr/>
          </a:p>
          <a:p>
            <a:pPr algn="ctr"/>
            <a:endParaRPr/>
          </a:p>
        </p:txBody>
      </p:cxnSp>
      <p:sp>
        <p:nvSpPr>
          <p:cNvPr id="53" name="TextShape 10"/>
          <p:cNvSpPr txBox="1"/>
          <p:nvPr/>
        </p:nvSpPr>
        <p:spPr>
          <a:xfrm rot="19920000">
            <a:off x="4034880" y="4208040"/>
            <a:ext cx="628920" cy="365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</a:t>
            </a:r>
            <a:endParaRPr/>
          </a:p>
        </p:txBody>
      </p:sp>
      <p:sp>
        <p:nvSpPr>
          <p:cNvPr id="54" name="TextShape 11"/>
          <p:cNvSpPr txBox="1"/>
          <p:nvPr/>
        </p:nvSpPr>
        <p:spPr>
          <a:xfrm rot="1860000">
            <a:off x="4255200" y="3064320"/>
            <a:ext cx="628920" cy="365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Что видит пользователь?</a:t>
            </a:r>
            <a:endParaRPr/>
          </a:p>
        </p:txBody>
      </p:sp>
      <p:pic>
        <p:nvPicPr>
          <p:cNvPr descr="" id="5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74600" y="1463040"/>
            <a:ext cx="7930800" cy="4956480"/>
          </a:xfrm>
          <a:prstGeom prst="rect">
            <a:avLst/>
          </a:prstGeom>
          <a:ln>
            <a:noFill/>
          </a:ln>
        </p:spPr>
      </p:pic>
      <p:pic>
        <p:nvPicPr>
          <p:cNvPr descr="" id="5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2162160" y="1845360"/>
            <a:ext cx="5884560" cy="4372560"/>
          </a:xfrm>
          <a:prstGeom prst="rect">
            <a:avLst/>
          </a:prstGeom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Как с этим бороться?</a:t>
            </a:r>
            <a:endParaRPr/>
          </a:p>
        </p:txBody>
      </p:sp>
      <p:sp>
        <p:nvSpPr>
          <p:cNvPr id="59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 sz="4000"/>
              <a:t>Избежать на этапе разработки: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 sz="4000"/>
              <a:t>Групповые блокировки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 sz="4000"/>
              <a:t>Фиксированный порядок блокировок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 sz="4000"/>
              <a:t>Анализ формальной модели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Как с этим бороться?</a:t>
            </a:r>
            <a:endParaRPr/>
          </a:p>
        </p:txBody>
      </p:sp>
      <p:sp>
        <p:nvSpPr>
          <p:cNvPr id="61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 sz="4000"/>
              <a:t>Избежать во время выполнения: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 sz="4000"/>
              <a:t>Прерывание менее приоритетных запросов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 sz="4000"/>
              <a:t>Прерывание более молодых запросов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Как с этим бороться?</a:t>
            </a:r>
            <a:endParaRPr/>
          </a:p>
        </p:txBody>
      </p:sp>
      <p:sp>
        <p:nvSpPr>
          <p:cNvPr id="63" name="TextShape 2"/>
          <p:cNvSpPr txBox="1"/>
          <p:nvPr/>
        </p:nvSpPr>
        <p:spPr>
          <a:xfrm>
            <a:off x="504360" y="1833480"/>
            <a:ext cx="9071640" cy="1001160"/>
          </a:xfrm>
          <a:prstGeom prst="rect">
            <a:avLst/>
          </a:prstGeom>
        </p:spPr>
        <p:txBody>
          <a:bodyPr bIns="0" lIns="0" rIns="0" tIns="0" wrap="none"/>
          <a:p>
            <a:pPr algn="ctr">
              <a:buSzPct val="25000"/>
              <a:buFont typeface="StarSymbol"/>
              <a:buChar char=""/>
            </a:pPr>
            <a:r>
              <a:rPr lang="en-US"/>
              <a:t>Найти и обезвредить. Анализ графа ожиданий</a:t>
            </a:r>
            <a:endParaRPr/>
          </a:p>
        </p:txBody>
      </p:sp>
      <p:sp>
        <p:nvSpPr>
          <p:cNvPr id="64" name="TextShape 3"/>
          <p:cNvSpPr txBox="1"/>
          <p:nvPr/>
        </p:nvSpPr>
        <p:spPr>
          <a:xfrm>
            <a:off x="640080" y="3200400"/>
            <a:ext cx="329184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executor1.lock(resource)</a:t>
            </a:r>
            <a:endParaRPr/>
          </a:p>
        </p:txBody>
      </p:sp>
      <p:cxnSp>
        <p:nvCxnSpPr>
          <p:cNvPr id="65" name="Line 4"/>
          <p:cNvCxnSpPr>
            <a:stCxn id="64" idx="3"/>
          </p:cNvCxnSpPr>
          <p:nvPr/>
        </p:nvCxnSpPr>
        <p:spPr>
          <a:xfrm flipV="1">
            <a:off x="3931920" y="3372840"/>
            <a:ext cx="1935360" cy="10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sp>
        <p:nvSpPr>
          <p:cNvPr id="66" name="CustomShape 5"/>
          <p:cNvSpPr/>
          <p:nvPr/>
        </p:nvSpPr>
        <p:spPr>
          <a:xfrm>
            <a:off x="6400800" y="3108960"/>
            <a:ext cx="640080" cy="64008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E1</a:t>
            </a:r>
            <a:endParaRPr/>
          </a:p>
        </p:txBody>
      </p:sp>
      <p:sp>
        <p:nvSpPr>
          <p:cNvPr id="67" name="CustomShape 6"/>
          <p:cNvSpPr/>
          <p:nvPr/>
        </p:nvSpPr>
        <p:spPr>
          <a:xfrm>
            <a:off x="8412480" y="3017520"/>
            <a:ext cx="822960" cy="82296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RES</a:t>
            </a:r>
            <a:endParaRPr/>
          </a:p>
        </p:txBody>
      </p:sp>
      <p:cxnSp>
        <p:nvCxnSpPr>
          <p:cNvPr id="68" name="Line 7"/>
          <p:cNvCxnSpPr>
            <a:stCxn id="67" idx="2"/>
            <a:endCxn id="66" idx="3"/>
          </p:cNvCxnSpPr>
          <p:nvPr/>
        </p:nvCxnSpPr>
        <p:spPr>
          <a:xfrm flipH="1">
            <a:off x="7040880" y="3429000"/>
            <a:ext cx="1371960" cy="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</a:t>
            </a:r>
            <a:endParaRPr/>
          </a:p>
          <a:p>
            <a:pPr algn="ctr"/>
            <a:endParaRPr/>
          </a:p>
        </p:txBody>
      </p:cxnSp>
      <p:sp>
        <p:nvSpPr>
          <p:cNvPr id="69" name="TextShape 8"/>
          <p:cNvSpPr txBox="1"/>
          <p:nvPr/>
        </p:nvSpPr>
        <p:spPr>
          <a:xfrm>
            <a:off x="640080" y="4225680"/>
            <a:ext cx="274320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executor2.lock(resource)</a:t>
            </a:r>
            <a:endParaRPr/>
          </a:p>
        </p:txBody>
      </p:sp>
      <p:cxnSp>
        <p:nvCxnSpPr>
          <p:cNvPr id="70" name="Line 9"/>
          <p:cNvCxnSpPr/>
          <p:nvPr/>
        </p:nvCxnSpPr>
        <p:spPr>
          <a:xfrm flipV="1">
            <a:off x="3917160" y="4408560"/>
            <a:ext cx="1935360" cy="10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sp>
        <p:nvSpPr>
          <p:cNvPr id="71" name="CustomShape 10"/>
          <p:cNvSpPr/>
          <p:nvPr/>
        </p:nvSpPr>
        <p:spPr>
          <a:xfrm>
            <a:off x="6400800" y="4023360"/>
            <a:ext cx="640080" cy="64008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E2</a:t>
            </a:r>
            <a:endParaRPr/>
          </a:p>
        </p:txBody>
      </p:sp>
      <p:cxnSp>
        <p:nvCxnSpPr>
          <p:cNvPr id="72" name="Line 11"/>
          <p:cNvCxnSpPr>
            <a:stCxn id="71" idx="3"/>
            <a:endCxn id="67" idx="4"/>
          </p:cNvCxnSpPr>
          <p:nvPr/>
        </p:nvCxnSpPr>
        <p:spPr>
          <a:xfrm flipV="1">
            <a:off x="7040880" y="3840480"/>
            <a:ext cx="1783440" cy="5032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Wait</a:t>
            </a:r>
            <a:endParaRPr/>
          </a:p>
          <a:p>
            <a:pPr algn="ctr"/>
            <a:endParaRPr/>
          </a:p>
        </p:txBody>
      </p:cxn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Где deadlock в графе?</a:t>
            </a:r>
            <a:endParaRPr/>
          </a:p>
        </p:txBody>
      </p:sp>
      <p:sp>
        <p:nvSpPr>
          <p:cNvPr id="74" name="TextShape 2"/>
          <p:cNvSpPr txBox="1"/>
          <p:nvPr/>
        </p:nvSpPr>
        <p:spPr>
          <a:xfrm>
            <a:off x="504000" y="1769040"/>
            <a:ext cx="9071640" cy="608400"/>
          </a:xfrm>
          <a:prstGeom prst="rect">
            <a:avLst/>
          </a:prstGeom>
        </p:spPr>
        <p:txBody>
          <a:bodyPr bIns="0" lIns="0" rIns="0" tIns="0" wrap="none"/>
          <a:p>
            <a:pPr algn="ctr">
              <a:buSzPct val="25000"/>
              <a:buFont typeface="StarSymbol"/>
              <a:buChar char=""/>
            </a:pPr>
            <a:r>
              <a:rPr lang="en-US"/>
              <a:t>Однотипные блокировки</a:t>
            </a: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</p:txBody>
      </p:sp>
      <p:sp>
        <p:nvSpPr>
          <p:cNvPr id="75" name="CustomShape 3"/>
          <p:cNvSpPr/>
          <p:nvPr/>
        </p:nvSpPr>
        <p:spPr>
          <a:xfrm>
            <a:off x="2468880" y="2560320"/>
            <a:ext cx="914400" cy="91440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E1</a:t>
            </a:r>
            <a:endParaRPr/>
          </a:p>
        </p:txBody>
      </p:sp>
      <p:sp>
        <p:nvSpPr>
          <p:cNvPr id="76" name="CustomShape 4"/>
          <p:cNvSpPr/>
          <p:nvPr/>
        </p:nvSpPr>
        <p:spPr>
          <a:xfrm>
            <a:off x="6675120" y="5212080"/>
            <a:ext cx="914400" cy="91440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E2</a:t>
            </a:r>
            <a:endParaRPr/>
          </a:p>
        </p:txBody>
      </p:sp>
      <p:sp>
        <p:nvSpPr>
          <p:cNvPr id="77" name="CustomShape 5"/>
          <p:cNvSpPr/>
          <p:nvPr/>
        </p:nvSpPr>
        <p:spPr>
          <a:xfrm>
            <a:off x="6583680" y="2468880"/>
            <a:ext cx="1097280" cy="109728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R1</a:t>
            </a:r>
            <a:endParaRPr/>
          </a:p>
        </p:txBody>
      </p:sp>
      <p:sp>
        <p:nvSpPr>
          <p:cNvPr id="78" name="CustomShape 6"/>
          <p:cNvSpPr/>
          <p:nvPr/>
        </p:nvSpPr>
        <p:spPr>
          <a:xfrm>
            <a:off x="2377440" y="5120640"/>
            <a:ext cx="1097280" cy="109728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R2</a:t>
            </a:r>
            <a:endParaRPr/>
          </a:p>
        </p:txBody>
      </p:sp>
      <p:cxnSp>
        <p:nvCxnSpPr>
          <p:cNvPr id="79" name="Line 7"/>
          <p:cNvCxnSpPr>
            <a:stCxn id="77" idx="2"/>
            <a:endCxn id="75" idx="3"/>
          </p:cNvCxnSpPr>
          <p:nvPr/>
        </p:nvCxnSpPr>
        <p:spPr>
          <a:xfrm flipH="1">
            <a:off x="3383280" y="3017520"/>
            <a:ext cx="3200760" cy="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</a:t>
            </a:r>
            <a:endParaRPr/>
          </a:p>
          <a:p>
            <a:pPr algn="ctr"/>
            <a:endParaRPr/>
          </a:p>
        </p:txBody>
      </p:cxnSp>
      <p:cxnSp>
        <p:nvCxnSpPr>
          <p:cNvPr id="80" name="Line 8"/>
          <p:cNvCxnSpPr>
            <a:stCxn id="78" idx="6"/>
            <a:endCxn id="76" idx="1"/>
          </p:cNvCxnSpPr>
          <p:nvPr/>
        </p:nvCxnSpPr>
        <p:spPr>
          <a:xfrm>
            <a:off x="3474720" y="5669280"/>
            <a:ext cx="3200760" cy="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</a:t>
            </a:r>
            <a:endParaRPr/>
          </a:p>
          <a:p>
            <a:pPr algn="ctr"/>
            <a:endParaRPr/>
          </a:p>
        </p:txBody>
      </p:cxnSp>
      <p:cxnSp>
        <p:nvCxnSpPr>
          <p:cNvPr id="81" name="Line 9"/>
          <p:cNvCxnSpPr>
            <a:stCxn id="75" idx="2"/>
            <a:endCxn id="78" idx="0"/>
          </p:cNvCxnSpPr>
          <p:nvPr/>
        </p:nvCxnSpPr>
        <p:spPr>
          <a:xfrm>
            <a:off x="2926080" y="3474720"/>
            <a:ext cx="360" cy="16462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82" name="Line 10"/>
          <p:cNvCxnSpPr>
            <a:stCxn id="76" idx="0"/>
            <a:endCxn id="77" idx="4"/>
          </p:cNvCxnSpPr>
          <p:nvPr/>
        </p:nvCxnSpPr>
        <p:spPr>
          <a:xfrm flipV="1">
            <a:off x="7132320" y="3566160"/>
            <a:ext cx="360" cy="16462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endParaRPr/>
          </a:p>
          <a:p>
            <a:pPr algn="ctr"/>
            <a:endParaRPr/>
          </a:p>
        </p:txBody>
      </p:cxnSp>
      <p:sp>
        <p:nvSpPr>
          <p:cNvPr id="83" name="TextShape 11"/>
          <p:cNvSpPr txBox="1"/>
          <p:nvPr/>
        </p:nvSpPr>
        <p:spPr>
          <a:xfrm rot="19920000">
            <a:off x="6815520" y="4171320"/>
            <a:ext cx="628920" cy="365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</a:t>
            </a:r>
            <a:endParaRPr/>
          </a:p>
        </p:txBody>
      </p:sp>
      <p:sp>
        <p:nvSpPr>
          <p:cNvPr id="84" name="TextShape 12"/>
          <p:cNvSpPr txBox="1"/>
          <p:nvPr/>
        </p:nvSpPr>
        <p:spPr>
          <a:xfrm rot="1860000">
            <a:off x="2613600" y="3887280"/>
            <a:ext cx="628920" cy="365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Где deadlock в графе?</a:t>
            </a:r>
            <a:endParaRPr/>
          </a:p>
        </p:txBody>
      </p:sp>
      <p:sp>
        <p:nvSpPr>
          <p:cNvPr id="86" name="TextShape 2"/>
          <p:cNvSpPr txBox="1"/>
          <p:nvPr/>
        </p:nvSpPr>
        <p:spPr>
          <a:xfrm>
            <a:off x="504000" y="1769040"/>
            <a:ext cx="9071640" cy="608400"/>
          </a:xfrm>
          <a:prstGeom prst="rect">
            <a:avLst/>
          </a:prstGeom>
        </p:spPr>
        <p:txBody>
          <a:bodyPr bIns="0" lIns="0" rIns="0" tIns="0" wrap="none"/>
          <a:p>
            <a:pPr algn="ctr">
              <a:buSzPct val="25000"/>
              <a:buFont typeface="StarSymbol"/>
              <a:buChar char=""/>
            </a:pPr>
            <a:r>
              <a:rPr lang="en-US"/>
              <a:t>Разнотипные блокировки</a:t>
            </a: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</p:txBody>
      </p:sp>
      <p:sp>
        <p:nvSpPr>
          <p:cNvPr id="87" name="CustomShape 3"/>
          <p:cNvSpPr/>
          <p:nvPr/>
        </p:nvSpPr>
        <p:spPr>
          <a:xfrm>
            <a:off x="457200" y="2743200"/>
            <a:ext cx="640080" cy="64008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E1</a:t>
            </a:r>
            <a:endParaRPr/>
          </a:p>
        </p:txBody>
      </p:sp>
      <p:sp>
        <p:nvSpPr>
          <p:cNvPr id="88" name="CustomShape 4"/>
          <p:cNvSpPr/>
          <p:nvPr/>
        </p:nvSpPr>
        <p:spPr>
          <a:xfrm>
            <a:off x="2468880" y="4297680"/>
            <a:ext cx="640080" cy="64008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E2</a:t>
            </a:r>
            <a:endParaRPr/>
          </a:p>
        </p:txBody>
      </p:sp>
      <p:sp>
        <p:nvSpPr>
          <p:cNvPr id="89" name="CustomShape 5"/>
          <p:cNvSpPr/>
          <p:nvPr/>
        </p:nvSpPr>
        <p:spPr>
          <a:xfrm>
            <a:off x="2377440" y="2651760"/>
            <a:ext cx="822960" cy="82296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R1</a:t>
            </a:r>
            <a:endParaRPr/>
          </a:p>
        </p:txBody>
      </p:sp>
      <p:sp>
        <p:nvSpPr>
          <p:cNvPr id="90" name="CustomShape 6"/>
          <p:cNvSpPr/>
          <p:nvPr/>
        </p:nvSpPr>
        <p:spPr>
          <a:xfrm>
            <a:off x="2377440" y="5577840"/>
            <a:ext cx="822960" cy="82296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R2</a:t>
            </a:r>
            <a:endParaRPr/>
          </a:p>
        </p:txBody>
      </p:sp>
      <p:graphicFrame>
        <p:nvGraphicFramePr>
          <p:cNvPr id="91" name="Table 7"/>
          <p:cNvGraphicFramePr/>
          <p:nvPr/>
        </p:nvGraphicFramePr>
        <p:xfrm>
          <a:off x="4572000" y="2787120"/>
          <a:ext cx="4753800" cy="2449080"/>
        </p:xfrm>
        <a:graphic>
          <a:graphicData uri="http://schemas.openxmlformats.org/drawingml/2006/table">
            <a:tbl>
              <a:tblPr/>
              <a:tblGrid>
                <a:gridCol w="679680"/>
                <a:gridCol w="679680"/>
                <a:gridCol w="679680"/>
                <a:gridCol w="679680"/>
                <a:gridCol w="679680"/>
                <a:gridCol w="679680"/>
                <a:gridCol w="676080"/>
              </a:tblGrid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Type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NL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CR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CW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PR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PW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r>
                        <a:rPr lang="en-US"/>
                        <a:t>EX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NL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CR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CW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PR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PW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</a:tr>
              <a:tr h="349920">
                <a:tc>
                  <a:txBody>
                    <a:bodyPr bIns="46800" lIns="90000" rIns="90000" tIns="46800" wrap="none"/>
                    <a:p>
                      <a:r>
                        <a:rPr lang="en-US"/>
                        <a:t>EX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bIns="46800" lIns="90000" rIns="90000" tIns="46800" wrap="none"/>
                    <a:p>
                      <a:pPr algn="ctr"/>
                      <a:r>
                        <a:rPr lang="en-US"/>
                        <a:t>-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" name="CustomShape 8"/>
          <p:cNvSpPr/>
          <p:nvPr/>
        </p:nvSpPr>
        <p:spPr>
          <a:xfrm>
            <a:off x="365760" y="4114800"/>
            <a:ext cx="822960" cy="822960"/>
          </a:xfrm>
          <a:prstGeom prst="ellipse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R3</a:t>
            </a:r>
            <a:endParaRPr/>
          </a:p>
        </p:txBody>
      </p:sp>
      <p:sp>
        <p:nvSpPr>
          <p:cNvPr id="93" name="CustomShape 9"/>
          <p:cNvSpPr/>
          <p:nvPr/>
        </p:nvSpPr>
        <p:spPr>
          <a:xfrm>
            <a:off x="457200" y="5669280"/>
            <a:ext cx="640080" cy="640080"/>
          </a:xfrm>
          <a:prstGeom prst="rect">
            <a:avLst/>
          </a:prstGeom>
          <a:solidFill>
            <a:srgbClr val="729fcf"/>
          </a:solidFill>
          <a:ln>
            <a:solidFill>
              <a:srgbClr val="3465af"/>
            </a:solidFill>
          </a:ln>
        </p:spPr>
        <p:txBody>
          <a:bodyPr anchor="ctr" bIns="45000" lIns="90000" rIns="90000" tIns="45000" wrap="none"/>
          <a:p>
            <a:pPr algn="ctr"/>
            <a:r>
              <a:rPr lang="en-US" sz="2600"/>
              <a:t>E3</a:t>
            </a:r>
            <a:endParaRPr/>
          </a:p>
        </p:txBody>
      </p:sp>
      <p:cxnSp>
        <p:nvCxnSpPr>
          <p:cNvPr id="94" name="Line 10"/>
          <p:cNvCxnSpPr>
            <a:stCxn id="89" idx="2"/>
            <a:endCxn id="87" idx="3"/>
          </p:cNvCxnSpPr>
          <p:nvPr/>
        </p:nvCxnSpPr>
        <p:spPr>
          <a:xfrm flipH="1">
            <a:off x="1097280" y="3063240"/>
            <a:ext cx="1280520" cy="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Lock EX</a:t>
            </a:r>
            <a:endParaRPr/>
          </a:p>
          <a:p>
            <a:pPr algn="ctr"/>
            <a:endParaRPr/>
          </a:p>
        </p:txBody>
      </p:cxnSp>
      <p:cxnSp>
        <p:nvCxnSpPr>
          <p:cNvPr id="95" name="Line 11"/>
          <p:cNvCxnSpPr>
            <a:stCxn id="87" idx="2"/>
            <a:endCxn id="92" idx="0"/>
          </p:cNvCxnSpPr>
          <p:nvPr/>
        </p:nvCxnSpPr>
        <p:spPr>
          <a:xfrm>
            <a:off x="777240" y="3383280"/>
            <a:ext cx="360" cy="7318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96" name="Line 12"/>
          <p:cNvCxnSpPr>
            <a:stCxn id="92" idx="4"/>
            <a:endCxn id="93" idx="0"/>
          </p:cNvCxnSpPr>
          <p:nvPr/>
        </p:nvCxnSpPr>
        <p:spPr>
          <a:xfrm>
            <a:off x="777240" y="4937760"/>
            <a:ext cx="360" cy="73188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97" name="Line 13"/>
          <p:cNvCxnSpPr>
            <a:stCxn id="93" idx="3"/>
            <a:endCxn id="90" idx="2"/>
          </p:cNvCxnSpPr>
          <p:nvPr/>
        </p:nvCxnSpPr>
        <p:spPr>
          <a:xfrm>
            <a:off x="1097280" y="5989320"/>
            <a:ext cx="1280520" cy="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  <p:txBody>
          <a:bodyPr anchor="ctr" bIns="45000" lIns="90000" rIns="90000" tIns="45000" wrap="none"/>
          <a:p>
            <a:pPr algn="ctr"/>
            <a:r>
              <a:rPr lang="en-US"/>
              <a:t>Wait CR</a:t>
            </a:r>
            <a:endParaRPr/>
          </a:p>
          <a:p>
            <a:pPr algn="ctr"/>
            <a:endParaRPr/>
          </a:p>
        </p:txBody>
      </p:cxnSp>
      <p:cxnSp>
        <p:nvCxnSpPr>
          <p:cNvPr id="98" name="Line 14"/>
          <p:cNvCxnSpPr>
            <a:stCxn id="90" idx="0"/>
            <a:endCxn id="88" idx="2"/>
          </p:cNvCxnSpPr>
          <p:nvPr/>
        </p:nvCxnSpPr>
        <p:spPr>
          <a:xfrm flipV="1">
            <a:off x="2788920" y="4937760"/>
            <a:ext cx="360" cy="64044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99" name="Line 15"/>
          <p:cNvCxnSpPr>
            <a:stCxn id="88" idx="0"/>
            <a:endCxn id="89" idx="4"/>
          </p:cNvCxnSpPr>
          <p:nvPr/>
        </p:nvCxnSpPr>
        <p:spPr>
          <a:xfrm flipV="1">
            <a:off x="2788920" y="3474720"/>
            <a:ext cx="360" cy="82332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sp>
        <p:nvSpPr>
          <p:cNvPr id="100" name="TextShape 16"/>
          <p:cNvSpPr txBox="1"/>
          <p:nvPr/>
        </p:nvSpPr>
        <p:spPr>
          <a:xfrm>
            <a:off x="274320" y="5048640"/>
            <a:ext cx="118872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Lock EX</a:t>
            </a:r>
            <a:endParaRPr/>
          </a:p>
        </p:txBody>
      </p:sp>
      <p:sp>
        <p:nvSpPr>
          <p:cNvPr id="101" name="TextShape 17"/>
          <p:cNvSpPr txBox="1"/>
          <p:nvPr/>
        </p:nvSpPr>
        <p:spPr>
          <a:xfrm>
            <a:off x="274320" y="3566160"/>
            <a:ext cx="118872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 PR</a:t>
            </a:r>
            <a:endParaRPr/>
          </a:p>
        </p:txBody>
      </p:sp>
      <p:sp>
        <p:nvSpPr>
          <p:cNvPr id="102" name="TextShape 18"/>
          <p:cNvSpPr txBox="1"/>
          <p:nvPr/>
        </p:nvSpPr>
        <p:spPr>
          <a:xfrm>
            <a:off x="2194560" y="5120640"/>
            <a:ext cx="118872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Lock PR</a:t>
            </a:r>
            <a:endParaRPr/>
          </a:p>
        </p:txBody>
      </p:sp>
      <p:sp>
        <p:nvSpPr>
          <p:cNvPr id="103" name="TextShape 19"/>
          <p:cNvSpPr txBox="1"/>
          <p:nvPr/>
        </p:nvSpPr>
        <p:spPr>
          <a:xfrm>
            <a:off x="2194560" y="3768480"/>
            <a:ext cx="1188720" cy="34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/>
              <a:t>Wait CW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Как можно оптимизировать?</a:t>
            </a:r>
            <a:endParaRPr/>
          </a:p>
        </p:txBody>
      </p:sp>
      <p:sp>
        <p:nvSpPr>
          <p:cNvPr id="105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Параллельный обход компонент связности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Разные стратегии запуска обхода графа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Разные стратегии удаления вершин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Не обходить весь граф после незначительных изменений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Возможно, использование Boost Graph Library улучшит читабельность и уменьшит размер написанного кода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