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  <p:sldId id="290" r:id="rId3"/>
    <p:sldId id="284" r:id="rId4"/>
    <p:sldId id="292" r:id="rId5"/>
    <p:sldId id="259" r:id="rId6"/>
    <p:sldId id="260" r:id="rId7"/>
    <p:sldId id="261" r:id="rId8"/>
    <p:sldId id="262" r:id="rId9"/>
    <p:sldId id="285" r:id="rId10"/>
    <p:sldId id="288" r:id="rId11"/>
    <p:sldId id="278" r:id="rId12"/>
    <p:sldId id="280" r:id="rId13"/>
    <p:sldId id="291" r:id="rId14"/>
    <p:sldId id="281" r:id="rId15"/>
    <p:sldId id="296" r:id="rId16"/>
    <p:sldId id="295" r:id="rId17"/>
    <p:sldId id="258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D989F01-B456-44AE-A918-F5A5466E0A25}">
          <p14:sldIdLst>
            <p14:sldId id="256"/>
            <p14:sldId id="290"/>
            <p14:sldId id="284"/>
            <p14:sldId id="292"/>
            <p14:sldId id="259"/>
            <p14:sldId id="260"/>
            <p14:sldId id="261"/>
            <p14:sldId id="262"/>
            <p14:sldId id="285"/>
            <p14:sldId id="288"/>
            <p14:sldId id="278"/>
            <p14:sldId id="280"/>
            <p14:sldId id="291"/>
            <p14:sldId id="281"/>
            <p14:sldId id="296"/>
            <p14:sldId id="295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39" autoAdjust="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fld id="{A830729F-EDE2-4D84-9C6F-ACCCA3830E25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C336276-A1F5-4D13-993B-BD5913E0BD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59DEC0-4FC7-4265-97C8-511BCD7EEFA3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5922D-939D-4880-B388-2715083588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E253FF-4196-4EE1-A584-B02977273E94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707F1-0A0C-406B-829C-4C98C1A75D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25DB4A-FD16-4981-967A-3913DC5578D0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63DE2-8DFD-48D9-9A59-B826AF4DDD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2008440-4028-45B0-8367-9DB5D6D85393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42D1EE6-513F-4EA3-9BDA-85A614F7E5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fld id="{B4C1012B-AF8F-452A-8095-DA5265203845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>
              <a:defRPr/>
            </a:pPr>
            <a:fld id="{6D3D5196-D690-4A3E-8F7E-3F4DBFAABC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0E42D9-9B50-4367-B3FE-7755F156C53B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D29B86-92D7-4AE4-8BBA-F46293017F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ECBE90-AE53-4889-8D62-153B473E22AA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D2596-8D58-44D3-9530-0E80F00844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1B49F9-A776-4974-905A-6F3C387B49E6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72BD1-E686-4D80-B723-911D238A28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B803E1-A59B-4125-84E5-DD2951017904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3A27C4-C33A-4BA7-BD78-C8BF8BDE600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6FB04B-E2DA-4329-8AA9-A56510CFD277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EF35A-CC8E-4BE6-B7E3-C58C1244B6A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D6D732F5-2E9A-4779-B281-FBDE59D70DC5}" type="datetimeFigureOut">
              <a:rPr lang="ru-RU" smtClean="0"/>
              <a:pPr>
                <a:defRPr/>
              </a:pPr>
              <a:t>31.07.2014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CF964E7-D90F-40B1-B57C-EF2F6CB3D1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63" y="1700213"/>
            <a:ext cx="77724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Разработка драйвера файловой системы для двухуровневого сетевого хранилища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4797425"/>
            <a:ext cx="7772400" cy="1295400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Князев Игорь Сергеевич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Студент ФИТ НГУ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Научный руководитель: к.т.н., </a:t>
            </a:r>
            <a:r>
              <a:rPr lang="ru-RU" dirty="0" err="1" smtClean="0"/>
              <a:t>с.н.с</a:t>
            </a:r>
            <a:r>
              <a:rPr lang="ru-RU" dirty="0" smtClean="0"/>
              <a:t>. КТИ ВТ СО РФТ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Пищик Борис Николаевич</a:t>
            </a:r>
            <a:endParaRPr lang="ru-RU" dirty="0"/>
          </a:p>
        </p:txBody>
      </p:sp>
      <p:sp>
        <p:nvSpPr>
          <p:cNvPr id="13315" name="Подзаголовок 2"/>
          <p:cNvSpPr txBox="1">
            <a:spLocks/>
          </p:cNvSpPr>
          <p:nvPr/>
        </p:nvSpPr>
        <p:spPr bwMode="auto">
          <a:xfrm>
            <a:off x="738188" y="692150"/>
            <a:ext cx="7772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0"/>
          <a:lstStyle/>
          <a:p>
            <a:pPr marL="36513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sz="1200">
                <a:solidFill>
                  <a:srgbClr val="79766F"/>
                </a:solidFill>
                <a:latin typeface="Verdana" pitchFamily="34" charset="0"/>
              </a:rPr>
              <a:t>НОВОСИБИРСКИЙ ГОСУДАРСТВВЕННЫЙ УНИВЕРСИТЕТ</a:t>
            </a:r>
          </a:p>
          <a:p>
            <a:pPr marL="36513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sz="1200">
                <a:solidFill>
                  <a:srgbClr val="79766F"/>
                </a:solidFill>
                <a:latin typeface="Verdana" pitchFamily="34" charset="0"/>
              </a:rPr>
              <a:t>НОВОСИБИРСК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Кому это интересно?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Владельцам </a:t>
            </a:r>
            <a:r>
              <a:rPr lang="en-US" dirty="0" smtClean="0"/>
              <a:t>shared hosting</a:t>
            </a:r>
          </a:p>
          <a:p>
            <a:pPr lvl="1"/>
            <a:r>
              <a:rPr lang="ru-RU" dirty="0" smtClean="0"/>
              <a:t>Больше производительность с теми же ресурсами</a:t>
            </a:r>
          </a:p>
          <a:p>
            <a:endParaRPr lang="ru-RU" dirty="0"/>
          </a:p>
          <a:p>
            <a:r>
              <a:rPr lang="ru-RU" dirty="0" smtClean="0"/>
              <a:t>Разработчикам программ</a:t>
            </a:r>
            <a:r>
              <a:rPr lang="en-US" dirty="0" smtClean="0"/>
              <a:t> </a:t>
            </a:r>
            <a:r>
              <a:rPr lang="ru-RU" dirty="0" smtClean="0"/>
              <a:t>и модулей для ядра </a:t>
            </a:r>
            <a:r>
              <a:rPr lang="en-US" dirty="0" smtClean="0"/>
              <a:t>Linux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682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Введение</a:t>
            </a:r>
            <a:endParaRPr lang="ru-RU" sz="4000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dirty="0">
                <a:latin typeface="Arial" charset="0"/>
              </a:rPr>
              <a:t>Балансировка загрузки в кластере </a:t>
            </a:r>
            <a:r>
              <a:rPr lang="ru-RU" sz="2400" dirty="0" smtClean="0">
                <a:latin typeface="Arial" charset="0"/>
              </a:rPr>
              <a:t>веб-серверов</a:t>
            </a:r>
            <a:r>
              <a:rPr lang="en-US" sz="2400" dirty="0" smtClean="0">
                <a:latin typeface="Arial" charset="0"/>
              </a:rPr>
              <a:t>:</a:t>
            </a:r>
            <a:endParaRPr lang="ru-RU" sz="24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>
                <a:latin typeface="Arial" charset="0"/>
              </a:rPr>
              <a:t>Большую часть данных, хорошо написанные веб-приложения хранят в базе данных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>
                <a:latin typeface="Arial" charset="0"/>
              </a:rPr>
              <a:t>Однако часть данных они хранят в файловой системе</a:t>
            </a:r>
          </a:p>
          <a:p>
            <a:pPr marL="1143000" lvl="2" indent="-228600" eaLnBrk="1" hangingPunct="1">
              <a:lnSpc>
                <a:spcPct val="90000"/>
              </a:lnSpc>
            </a:pPr>
            <a:r>
              <a:rPr lang="en-US" sz="2000" dirty="0" err="1" smtClean="0">
                <a:latin typeface="Arial" charset="0"/>
              </a:rPr>
              <a:t>Php</a:t>
            </a:r>
            <a:r>
              <a:rPr lang="en-US" sz="2000" dirty="0" smtClean="0">
                <a:latin typeface="Arial" charset="0"/>
              </a:rPr>
              <a:t> </a:t>
            </a:r>
            <a:r>
              <a:rPr lang="en-US" sz="2000" dirty="0">
                <a:latin typeface="Arial" charset="0"/>
              </a:rPr>
              <a:t>session, </a:t>
            </a:r>
            <a:r>
              <a:rPr lang="ru-RU" sz="2000" dirty="0">
                <a:latin typeface="Arial" charset="0"/>
              </a:rPr>
              <a:t>кэши, пользовательский контент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При переносе веб-приложения с одного узла на другой, нужно обеспечить перенос измененных файлов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У многих веб-приложений эти данные не разделены (лежат в тех же каталогах, что и статические данные приложения)</a:t>
            </a:r>
            <a:endParaRPr lang="en-US" sz="22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endParaRPr lang="ru-RU" sz="22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600" dirty="0" smtClean="0">
                <a:latin typeface="Arial" charset="0"/>
              </a:rPr>
              <a:t>Одно из решений – выложить все файлы на </a:t>
            </a:r>
            <a:r>
              <a:rPr lang="en-US" sz="2600" dirty="0" smtClean="0">
                <a:latin typeface="Arial" charset="0"/>
              </a:rPr>
              <a:t>NFS</a:t>
            </a:r>
            <a:r>
              <a:rPr lang="ru-RU" sz="2600" dirty="0" smtClean="0">
                <a:latin typeface="Arial" charset="0"/>
              </a:rPr>
              <a:t> и разделить между всеми серверами кластера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dirty="0" smtClean="0">
                <a:latin typeface="Arial" charset="0"/>
              </a:rPr>
              <a:t>Это приводит к большим задержкам при открытии каждого файла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5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Dropbox\Education\Screenshot_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6680260" cy="554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1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Введение</a:t>
            </a:r>
            <a:endParaRPr lang="ru-RU" sz="4000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183562" cy="469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Arial" charset="0"/>
              </a:rPr>
              <a:t>При открытии каждой страницы веб-сайта, сервер открывает от нескольких десятков до нескольких сотен файлов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>
                <a:latin typeface="Arial" charset="0"/>
              </a:rPr>
              <a:t>Скрипты </a:t>
            </a:r>
            <a:r>
              <a:rPr lang="en-US" sz="2000" dirty="0" smtClean="0">
                <a:latin typeface="Arial" charset="0"/>
              </a:rPr>
              <a:t>PHP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Include-</a:t>
            </a:r>
            <a:r>
              <a:rPr lang="ru-RU" sz="2000" dirty="0" smtClean="0">
                <a:latin typeface="Arial" charset="0"/>
              </a:rPr>
              <a:t>файлы и библиотеки </a:t>
            </a:r>
            <a:r>
              <a:rPr lang="en-US" sz="2000" dirty="0" smtClean="0">
                <a:latin typeface="Arial" charset="0"/>
              </a:rPr>
              <a:t>PHP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>
                <a:latin typeface="Arial" charset="0"/>
              </a:rPr>
              <a:t>Стилевые файлы, </a:t>
            </a:r>
            <a:r>
              <a:rPr lang="en-US" sz="2000" dirty="0" smtClean="0">
                <a:latin typeface="Arial" charset="0"/>
              </a:rPr>
              <a:t>JS-</a:t>
            </a:r>
            <a:r>
              <a:rPr lang="ru-RU" sz="2000" dirty="0" smtClean="0">
                <a:latin typeface="Arial" charset="0"/>
              </a:rPr>
              <a:t>файлы, картинки</a:t>
            </a:r>
            <a:endParaRPr lang="en-US" sz="2000" dirty="0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Arial" charset="0"/>
              </a:rPr>
              <a:t>Задержки при открытии этих файлов суммируются и вносят вклад </a:t>
            </a:r>
            <a:endParaRPr lang="en-US" sz="2400" dirty="0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>
                <a:latin typeface="Arial" charset="0"/>
              </a:rPr>
              <a:t>в общее время открытия страницы, </a:t>
            </a:r>
            <a:endParaRPr lang="en-US" sz="2000" dirty="0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>
                <a:latin typeface="Arial" charset="0"/>
              </a:rPr>
              <a:t>в </a:t>
            </a:r>
            <a:r>
              <a:rPr lang="en-US" sz="2000" dirty="0" smtClean="0">
                <a:latin typeface="Arial" charset="0"/>
              </a:rPr>
              <a:t>TTFB (Time To First Byte)</a:t>
            </a:r>
            <a:endParaRPr lang="ru-RU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Постановка проблемы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8183562" cy="5059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200" dirty="0" smtClean="0"/>
              <a:t>Большинство файлов </a:t>
            </a:r>
            <a:r>
              <a:rPr lang="ru-RU" sz="2200" dirty="0" smtClean="0">
                <a:latin typeface="Arial" charset="0"/>
              </a:rPr>
              <a:t>веб-приложений </a:t>
            </a:r>
            <a:r>
              <a:rPr lang="ru-RU" sz="2200" dirty="0" smtClean="0"/>
              <a:t>(для сайтов это </a:t>
            </a:r>
            <a:r>
              <a:rPr lang="en-US" sz="2200" dirty="0" smtClean="0"/>
              <a:t>*.html, *.</a:t>
            </a:r>
            <a:r>
              <a:rPr lang="en-US" sz="2200" dirty="0" err="1" smtClean="0"/>
              <a:t>php</a:t>
            </a:r>
            <a:r>
              <a:rPr lang="en-US" sz="2200" dirty="0" smtClean="0"/>
              <a:t>, *.</a:t>
            </a:r>
            <a:r>
              <a:rPr lang="en-US" sz="2200" dirty="0" err="1" smtClean="0"/>
              <a:t>js</a:t>
            </a:r>
            <a:r>
              <a:rPr lang="en-US" sz="2200" dirty="0" smtClean="0"/>
              <a:t>, *.</a:t>
            </a:r>
            <a:r>
              <a:rPr lang="en-US" sz="2200" dirty="0" err="1" smtClean="0"/>
              <a:t>css</a:t>
            </a:r>
            <a:r>
              <a:rPr lang="en-US" sz="2200" dirty="0" smtClean="0"/>
              <a:t> </a:t>
            </a:r>
            <a:r>
              <a:rPr lang="ru-RU" sz="2200" dirty="0" smtClean="0"/>
              <a:t>и др.) большую часть времени открываются в режиме </a:t>
            </a:r>
            <a:r>
              <a:rPr lang="en-US" sz="2200" dirty="0" smtClean="0"/>
              <a:t>read-only.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lvl="1">
              <a:lnSpc>
                <a:spcPct val="80000"/>
              </a:lnSpc>
            </a:pPr>
            <a:r>
              <a:rPr lang="ru-RU" sz="2000" dirty="0" smtClean="0">
                <a:latin typeface="Arial" charset="0"/>
              </a:rPr>
              <a:t>Их можно разместить на </a:t>
            </a:r>
            <a:r>
              <a:rPr lang="en-US" sz="2000" dirty="0" smtClean="0">
                <a:latin typeface="Arial" charset="0"/>
              </a:rPr>
              <a:t>ext4 + iSCSI</a:t>
            </a:r>
            <a:endParaRPr lang="ru-RU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</a:pPr>
            <a:endParaRPr lang="en-US" sz="2000" dirty="0" smtClean="0">
              <a:latin typeface="Arial" charset="0"/>
            </a:endParaRPr>
          </a:p>
          <a:p>
            <a:pPr lvl="2">
              <a:lnSpc>
                <a:spcPct val="80000"/>
              </a:lnSpc>
            </a:pPr>
            <a:r>
              <a:rPr lang="ru-RU" sz="1800" dirty="0" smtClean="0">
                <a:latin typeface="Arial" charset="0"/>
              </a:rPr>
              <a:t>НО </a:t>
            </a:r>
            <a:r>
              <a:rPr lang="en-US" sz="1800" dirty="0" smtClean="0">
                <a:latin typeface="Arial" charset="0"/>
              </a:rPr>
              <a:t>ISCSI </a:t>
            </a:r>
            <a:r>
              <a:rPr lang="ru-RU" sz="1800" dirty="0" smtClean="0">
                <a:latin typeface="Arial" charset="0"/>
              </a:rPr>
              <a:t>не обеспечивает </a:t>
            </a:r>
            <a:r>
              <a:rPr lang="en-US" sz="1800" dirty="0" err="1" smtClean="0">
                <a:latin typeface="Arial" charset="0"/>
              </a:rPr>
              <a:t>rw</a:t>
            </a:r>
            <a:r>
              <a:rPr lang="en-US" sz="1800" dirty="0" smtClean="0">
                <a:latin typeface="Arial" charset="0"/>
              </a:rPr>
              <a:t> </a:t>
            </a:r>
            <a:r>
              <a:rPr lang="ru-RU" sz="1800" dirty="0" smtClean="0">
                <a:latin typeface="Arial" charset="0"/>
              </a:rPr>
              <a:t>доступа с нескольких узлов</a:t>
            </a:r>
          </a:p>
          <a:p>
            <a:pPr lvl="1">
              <a:lnSpc>
                <a:spcPct val="80000"/>
              </a:lnSpc>
            </a:pPr>
            <a:endParaRPr lang="ru-RU" sz="2000" dirty="0" smtClean="0">
              <a:latin typeface="Arial" charset="0"/>
            </a:endParaRPr>
          </a:p>
          <a:p>
            <a:pPr lvl="2">
              <a:lnSpc>
                <a:spcPct val="80000"/>
              </a:lnSpc>
            </a:pPr>
            <a:r>
              <a:rPr lang="ru-RU" sz="1800" dirty="0" smtClean="0">
                <a:latin typeface="Arial" charset="0"/>
              </a:rPr>
              <a:t>В большинстве приложений, </a:t>
            </a:r>
            <a:r>
              <a:rPr lang="en-US" sz="1800" dirty="0" err="1" smtClean="0">
                <a:latin typeface="Arial" charset="0"/>
              </a:rPr>
              <a:t>ro</a:t>
            </a:r>
            <a:r>
              <a:rPr lang="en-US" sz="1800" dirty="0" smtClean="0">
                <a:latin typeface="Arial" charset="0"/>
              </a:rPr>
              <a:t> </a:t>
            </a:r>
            <a:r>
              <a:rPr lang="ru-RU" sz="1800" dirty="0" smtClean="0">
                <a:latin typeface="Arial" charset="0"/>
              </a:rPr>
              <a:t>и </a:t>
            </a:r>
            <a:r>
              <a:rPr lang="en-US" sz="1800" dirty="0" err="1" smtClean="0">
                <a:latin typeface="Arial" charset="0"/>
              </a:rPr>
              <a:t>rw</a:t>
            </a:r>
            <a:r>
              <a:rPr lang="en-US" sz="1800" dirty="0" smtClean="0">
                <a:latin typeface="Arial" charset="0"/>
              </a:rPr>
              <a:t> </a:t>
            </a:r>
            <a:r>
              <a:rPr lang="ru-RU" sz="1800" dirty="0" smtClean="0">
                <a:latin typeface="Arial" charset="0"/>
              </a:rPr>
              <a:t>файлы не разделены и могут лежать в одних каталогах</a:t>
            </a:r>
          </a:p>
          <a:p>
            <a:pPr lvl="1">
              <a:lnSpc>
                <a:spcPct val="80000"/>
              </a:lnSpc>
            </a:pPr>
            <a:endParaRPr lang="ru-RU" sz="2000" dirty="0" smtClean="0">
              <a:latin typeface="Arial" charset="0"/>
            </a:endParaRPr>
          </a:p>
          <a:p>
            <a:pPr lvl="2">
              <a:lnSpc>
                <a:spcPct val="80000"/>
              </a:lnSpc>
            </a:pPr>
            <a:r>
              <a:rPr lang="en-US" sz="1800" dirty="0" smtClean="0">
                <a:latin typeface="Arial" charset="0"/>
              </a:rPr>
              <a:t>Ro </a:t>
            </a:r>
            <a:r>
              <a:rPr lang="ru-RU" sz="1800" dirty="0" smtClean="0">
                <a:latin typeface="Arial" charset="0"/>
              </a:rPr>
              <a:t>файлы время от времени перезаписывают (например, при обновлении кода приложения)</a:t>
            </a:r>
          </a:p>
          <a:p>
            <a:pPr eaLnBrk="1" hangingPunct="1">
              <a:lnSpc>
                <a:spcPct val="80000"/>
              </a:lnSpc>
            </a:pPr>
            <a:endParaRPr lang="ru-RU" sz="22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200" dirty="0" smtClean="0">
                <a:latin typeface="Arial" charset="0"/>
              </a:rPr>
              <a:t>Идея – разработка хранилища</a:t>
            </a:r>
            <a:r>
              <a:rPr lang="en-US" sz="2200" dirty="0" smtClean="0">
                <a:latin typeface="Arial" charset="0"/>
              </a:rPr>
              <a:t>, </a:t>
            </a:r>
            <a:r>
              <a:rPr lang="ru-RU" sz="2200" dirty="0" smtClean="0">
                <a:latin typeface="Arial" charset="0"/>
              </a:rPr>
              <a:t>совмещающего </a:t>
            </a:r>
            <a:r>
              <a:rPr lang="en-US" sz="2200" dirty="0" smtClean="0">
                <a:latin typeface="Arial" charset="0"/>
              </a:rPr>
              <a:t>RO </a:t>
            </a:r>
            <a:r>
              <a:rPr lang="ru-RU" sz="2200" dirty="0" smtClean="0">
                <a:latin typeface="Arial" charset="0"/>
              </a:rPr>
              <a:t>и </a:t>
            </a:r>
            <a:r>
              <a:rPr lang="en-US" sz="2200" dirty="0" smtClean="0">
                <a:latin typeface="Arial" charset="0"/>
              </a:rPr>
              <a:t>RW </a:t>
            </a:r>
            <a:r>
              <a:rPr lang="ru-RU" sz="2200" dirty="0" smtClean="0">
                <a:latin typeface="Arial" charset="0"/>
              </a:rPr>
              <a:t>доступ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Цель работы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 рамках проекта </a:t>
            </a:r>
            <a:r>
              <a:rPr lang="en-US" smtClean="0"/>
              <a:t>Web Cluster File System</a:t>
            </a:r>
            <a:r>
              <a:rPr lang="ru-RU" smtClean="0"/>
              <a:t> (</a:t>
            </a:r>
            <a:r>
              <a:rPr lang="en-US" smtClean="0"/>
              <a:t>WCFS</a:t>
            </a:r>
            <a:r>
              <a:rPr lang="ru-RU" smtClean="0"/>
              <a:t>)</a:t>
            </a:r>
            <a:r>
              <a:rPr lang="en-US" smtClean="0"/>
              <a:t> </a:t>
            </a:r>
            <a:r>
              <a:rPr lang="ru-RU" smtClean="0"/>
              <a:t>разработать драйвер файловой системы </a:t>
            </a:r>
            <a:r>
              <a:rPr lang="en-US" smtClean="0"/>
              <a:t>Linux</a:t>
            </a:r>
            <a:r>
              <a:rPr lang="ru-RU" smtClean="0"/>
              <a:t>, обеспечивающий каскадно-объединенное монтирование нескольких сетевых ресурсов с различными режимами доступа.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Требования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2100" smtClean="0"/>
              <a:t>Поддержка двух частей хранилища (ветви </a:t>
            </a:r>
            <a:r>
              <a:rPr lang="en-US" sz="2100" smtClean="0"/>
              <a:t>RO &amp; RW</a:t>
            </a:r>
            <a:r>
              <a:rPr lang="ru-RU" sz="2100" smtClean="0"/>
              <a:t>)</a:t>
            </a:r>
            <a:r>
              <a:rPr lang="en-US" sz="2100" smtClean="0"/>
              <a:t>. </a:t>
            </a:r>
            <a:r>
              <a:rPr lang="ru-RU" sz="2100" smtClean="0"/>
              <a:t>Права доступа устанавливаются при монтировании.</a:t>
            </a:r>
          </a:p>
          <a:p>
            <a:pPr eaLnBrk="1" hangingPunct="1"/>
            <a:endParaRPr lang="ru-RU" sz="2100" smtClean="0"/>
          </a:p>
          <a:p>
            <a:pPr eaLnBrk="1" hangingPunct="1"/>
            <a:r>
              <a:rPr lang="ru-RU" sz="2100" smtClean="0"/>
              <a:t>Изначально содержимое </a:t>
            </a:r>
            <a:r>
              <a:rPr lang="en-US" sz="2100" smtClean="0"/>
              <a:t>RO </a:t>
            </a:r>
            <a:r>
              <a:rPr lang="ru-RU" sz="2100" smtClean="0"/>
              <a:t>и </a:t>
            </a:r>
            <a:r>
              <a:rPr lang="en-US" sz="2100" smtClean="0"/>
              <a:t>RW </a:t>
            </a:r>
            <a:r>
              <a:rPr lang="ru-RU" sz="2100" smtClean="0"/>
              <a:t>идентично.</a:t>
            </a:r>
          </a:p>
          <a:p>
            <a:pPr eaLnBrk="1" hangingPunct="1"/>
            <a:endParaRPr lang="ru-RU" sz="2100" smtClean="0"/>
          </a:p>
          <a:p>
            <a:pPr eaLnBrk="1" hangingPunct="1"/>
            <a:r>
              <a:rPr lang="ru-RU" sz="2100" smtClean="0"/>
              <a:t>Файл открывается с </a:t>
            </a:r>
            <a:r>
              <a:rPr lang="en-US" sz="2100" smtClean="0"/>
              <a:t>RW </a:t>
            </a:r>
            <a:r>
              <a:rPr lang="ru-RU" sz="2100" smtClean="0"/>
              <a:t>ветви, если он есть в таблице трансляции.</a:t>
            </a:r>
          </a:p>
          <a:p>
            <a:pPr eaLnBrk="1" hangingPunct="1"/>
            <a:endParaRPr lang="ru-RU" sz="2100" smtClean="0"/>
          </a:p>
          <a:p>
            <a:pPr eaLnBrk="1" hangingPunct="1"/>
            <a:r>
              <a:rPr lang="ru-RU" sz="2100" smtClean="0"/>
              <a:t>При создании нового файла, или записи старого, добавляется запись в таблицу трансляции.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Готовые решения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183562" cy="5113338"/>
          </a:xfrm>
        </p:spPr>
        <p:txBody>
          <a:bodyPr>
            <a:normAutofit fontScale="700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i="1" dirty="0" err="1" smtClean="0"/>
              <a:t>UnionFS</a:t>
            </a:r>
            <a:endParaRPr lang="en-US" i="1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i="1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i="1" dirty="0" smtClean="0"/>
              <a:t>AUFS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i="1" dirty="0" smtClean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Позволяют объединять несколько файловых систем. </a:t>
            </a:r>
            <a:r>
              <a:rPr lang="en-US" i="1" dirty="0" smtClean="0"/>
              <a:t>AUFS</a:t>
            </a:r>
            <a:r>
              <a:rPr lang="en-US" dirty="0"/>
              <a:t> </a:t>
            </a:r>
            <a:r>
              <a:rPr lang="ru-RU" dirty="0" smtClean="0"/>
              <a:t>создана на основе </a:t>
            </a:r>
            <a:r>
              <a:rPr lang="en-US" i="1" dirty="0" err="1" smtClean="0"/>
              <a:t>UnionFS</a:t>
            </a:r>
            <a:r>
              <a:rPr lang="en-US" dirty="0" smtClean="0"/>
              <a:t> </a:t>
            </a:r>
            <a:r>
              <a:rPr lang="ru-RU" dirty="0" smtClean="0"/>
              <a:t>и продолжает развиваться.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i="1" dirty="0" smtClean="0"/>
              <a:t>AUFS</a:t>
            </a:r>
            <a:r>
              <a:rPr lang="en-US" dirty="0" smtClean="0"/>
              <a:t> </a:t>
            </a:r>
            <a:r>
              <a:rPr lang="ru-RU" dirty="0" smtClean="0"/>
              <a:t>была выбрана в качестве прототипа для создания требуемого драйвера </a:t>
            </a:r>
            <a:r>
              <a:rPr lang="en-US" dirty="0" smtClean="0"/>
              <a:t>fs.</a:t>
            </a: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Проблемы данных файловых систем: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Низкая производительность в связи с </a:t>
            </a:r>
            <a:r>
              <a:rPr lang="en-US" dirty="0" smtClean="0"/>
              <a:t>lookup </a:t>
            </a:r>
            <a:r>
              <a:rPr lang="ru-RU" dirty="0" smtClean="0"/>
              <a:t>файлов сначала на медленной </a:t>
            </a:r>
            <a:r>
              <a:rPr lang="en-US" dirty="0" smtClean="0"/>
              <a:t>RW </a:t>
            </a:r>
            <a:r>
              <a:rPr lang="ru-RU" dirty="0" smtClean="0"/>
              <a:t>ветви.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Накапливаются файлы на </a:t>
            </a:r>
            <a:r>
              <a:rPr lang="en-US" dirty="0" smtClean="0"/>
              <a:t>RW </a:t>
            </a:r>
            <a:r>
              <a:rPr lang="ru-RU" dirty="0" smtClean="0"/>
              <a:t>ветви.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Только один клиент может монтировать каталоги.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06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ru-RU" dirty="0" smtClean="0"/>
              <a:t>Таблица трансляции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325112"/>
          </a:xfrm>
        </p:spPr>
        <p:txBody>
          <a:bodyPr/>
          <a:lstStyle/>
          <a:p>
            <a:r>
              <a:rPr lang="ru-RU" dirty="0" smtClean="0"/>
              <a:t>Содержит хэш-таблицу с путями файлов.</a:t>
            </a:r>
          </a:p>
          <a:p>
            <a:endParaRPr lang="ru-RU" dirty="0" smtClean="0"/>
          </a:p>
          <a:p>
            <a:r>
              <a:rPr lang="ru-RU" dirty="0" smtClean="0"/>
              <a:t>Если файл есть в таблице, то ищем его на </a:t>
            </a:r>
            <a:r>
              <a:rPr lang="en-US" dirty="0" smtClean="0"/>
              <a:t>RW </a:t>
            </a:r>
            <a:r>
              <a:rPr lang="ru-RU" dirty="0" smtClean="0"/>
              <a:t>ветке.</a:t>
            </a:r>
          </a:p>
          <a:p>
            <a:endParaRPr lang="ru-RU" dirty="0"/>
          </a:p>
          <a:p>
            <a:r>
              <a:rPr lang="ru-RU" dirty="0" smtClean="0"/>
              <a:t>Если клиентов несколько:</a:t>
            </a:r>
          </a:p>
          <a:p>
            <a:pPr lvl="1"/>
            <a:r>
              <a:rPr lang="ru-RU" dirty="0" smtClean="0"/>
              <a:t>Изменения в таблице одного тут же рассылаются в таблицы других клиентов.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84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Решение для многих клиентов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183562" cy="4698975"/>
          </a:xfrm>
        </p:spPr>
        <p:txBody>
          <a:bodyPr>
            <a:normAutofit fontScale="775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RO </a:t>
            </a:r>
            <a:r>
              <a:rPr lang="ru-RU" dirty="0" smtClean="0"/>
              <a:t>и </a:t>
            </a:r>
            <a:r>
              <a:rPr lang="en-US" dirty="0" smtClean="0"/>
              <a:t>RW </a:t>
            </a:r>
            <a:r>
              <a:rPr lang="ru-RU" dirty="0" smtClean="0"/>
              <a:t>каталоги общие</a:t>
            </a:r>
            <a:r>
              <a:rPr lang="en-US" dirty="0" smtClean="0"/>
              <a:t>. RO </a:t>
            </a:r>
            <a:r>
              <a:rPr lang="ru-RU" dirty="0" smtClean="0"/>
              <a:t>является </a:t>
            </a:r>
            <a:r>
              <a:rPr lang="en-US" dirty="0" smtClean="0"/>
              <a:t>iSCSI</a:t>
            </a:r>
            <a:r>
              <a:rPr lang="ru-RU" dirty="0" smtClean="0"/>
              <a:t> устройством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en-US" dirty="0" smtClean="0"/>
              <a:t>RW – </a:t>
            </a:r>
            <a:r>
              <a:rPr lang="ru-RU" dirty="0" smtClean="0"/>
              <a:t>каталог </a:t>
            </a:r>
            <a:r>
              <a:rPr lang="ru-RU" dirty="0" err="1" smtClean="0"/>
              <a:t>примонтированный</a:t>
            </a:r>
            <a:r>
              <a:rPr lang="ru-RU" dirty="0" smtClean="0"/>
              <a:t> через </a:t>
            </a:r>
            <a:r>
              <a:rPr lang="en-US" dirty="0" smtClean="0"/>
              <a:t>NFS.</a:t>
            </a:r>
            <a:endParaRPr lang="ru-RU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Время задержки при открытии файла с хранилища </a:t>
            </a:r>
            <a:r>
              <a:rPr lang="en-US" dirty="0" smtClean="0"/>
              <a:t>RO, </a:t>
            </a:r>
            <a:r>
              <a:rPr lang="ru-RU" dirty="0" smtClean="0"/>
              <a:t>монтированном через </a:t>
            </a:r>
            <a:r>
              <a:rPr lang="en-US" dirty="0" smtClean="0"/>
              <a:t>iSCSI </a:t>
            </a:r>
            <a:r>
              <a:rPr lang="ru-RU" dirty="0" smtClean="0"/>
              <a:t>сопоставимо с задержками локального диска.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Таблица трансляция общая для всех.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Изменения таблицы рассылаются </a:t>
            </a:r>
            <a:r>
              <a:rPr lang="en-US" dirty="0" smtClean="0"/>
              <a:t>broadcast </a:t>
            </a:r>
            <a:r>
              <a:rPr lang="ru-RU" dirty="0" smtClean="0"/>
              <a:t>рассылкой другим клиентам через сеть с помощью </a:t>
            </a:r>
            <a:r>
              <a:rPr lang="en-US" dirty="0" smtClean="0"/>
              <a:t>UDP </a:t>
            </a:r>
            <a:r>
              <a:rPr lang="ru-RU" dirty="0" smtClean="0"/>
              <a:t>протокола (это быстрее).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Параллельно централизованный сервер рассылает эти данные с помощью </a:t>
            </a:r>
            <a:r>
              <a:rPr lang="en-US" dirty="0" smtClean="0"/>
              <a:t>TCP </a:t>
            </a:r>
            <a:r>
              <a:rPr lang="ru-RU" dirty="0" smtClean="0"/>
              <a:t>(это надежнее).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Решение для большого количества файлов на 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RW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969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При достижении большого числа записей в таблице трансляции происходит «переключения» </a:t>
            </a:r>
            <a:r>
              <a:rPr lang="en-US" smtClean="0"/>
              <a:t>RO</a:t>
            </a:r>
            <a:r>
              <a:rPr lang="ru-RU" smtClean="0"/>
              <a:t> и </a:t>
            </a:r>
            <a:r>
              <a:rPr lang="en-US" smtClean="0"/>
              <a:t>RW </a:t>
            </a:r>
            <a:r>
              <a:rPr lang="ru-RU" smtClean="0"/>
              <a:t>ветвей.</a:t>
            </a:r>
            <a:r>
              <a:rPr lang="en-US" smtClean="0"/>
              <a:t> </a:t>
            </a:r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Протокол</a:t>
            </a:r>
            <a:r>
              <a:rPr lang="en-US" smtClean="0"/>
              <a:t> </a:t>
            </a:r>
            <a:r>
              <a:rPr lang="ru-RU" smtClean="0"/>
              <a:t>решает проблемы очистки таблицы трансляции и корректного освобождения файлов, открытых на запись на </a:t>
            </a:r>
            <a:r>
              <a:rPr lang="en-US" smtClean="0"/>
              <a:t>RW </a:t>
            </a:r>
            <a:r>
              <a:rPr lang="ru-RU" smtClean="0"/>
              <a:t>ветви.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Dropbox\Education\Screenshot_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6680260" cy="554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16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072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6" name="Picture 2" descr="E:\Dropbox\Education\Screenshot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488832" cy="560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lang="ru-RU" dirty="0" smtClean="0"/>
              <a:t>Результаты тестов в июне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WCFS</a:t>
            </a:r>
            <a:r>
              <a:rPr lang="ru-RU" dirty="0"/>
              <a:t> даже в худшем случае (все файлы на </a:t>
            </a:r>
            <a:r>
              <a:rPr lang="en-US" dirty="0"/>
              <a:t>RW</a:t>
            </a:r>
            <a:r>
              <a:rPr lang="ru-RU" dirty="0"/>
              <a:t> ветке) практически не уступает по производительности чистому </a:t>
            </a:r>
            <a:r>
              <a:rPr lang="en-US" dirty="0"/>
              <a:t>NFS</a:t>
            </a:r>
            <a:endParaRPr lang="ru-RU" dirty="0"/>
          </a:p>
          <a:p>
            <a:pPr lvl="0"/>
            <a:r>
              <a:rPr lang="ru-RU" dirty="0"/>
              <a:t>В оптимальном режиме, когда большинство файлов размещено на </a:t>
            </a:r>
            <a:r>
              <a:rPr lang="en-US" dirty="0"/>
              <a:t>RO</a:t>
            </a:r>
            <a:r>
              <a:rPr lang="ru-RU" dirty="0"/>
              <a:t> ветке, производительность </a:t>
            </a:r>
            <a:r>
              <a:rPr lang="en-US" dirty="0"/>
              <a:t>WCFS</a:t>
            </a:r>
            <a:r>
              <a:rPr lang="ru-RU" dirty="0"/>
              <a:t> практически неотличима от локального жесткого диска и </a:t>
            </a:r>
            <a:r>
              <a:rPr lang="en-US" dirty="0" err="1"/>
              <a:t>iSCSI</a:t>
            </a:r>
            <a:r>
              <a:rPr lang="ru-RU" dirty="0"/>
              <a:t>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618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 2.6.32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Тестирование функционала с помощью </a:t>
            </a:r>
            <a:r>
              <a:rPr lang="en-US" dirty="0" err="1" smtClean="0"/>
              <a:t>Posix</a:t>
            </a:r>
            <a:r>
              <a:rPr lang="en-US" dirty="0" smtClean="0"/>
              <a:t> Test Suit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Коррекция и дополнение функционала.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760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63" y="1700213"/>
            <a:ext cx="77724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Разработка драйвера файловой системы для двухуровневого сетевого хранилища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8188" y="4077072"/>
            <a:ext cx="7772400" cy="2376264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Князев Игорь Сергеевич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Студент ФИТ НГУ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Научный руководитель: к.т.н., </a:t>
            </a:r>
            <a:r>
              <a:rPr lang="ru-RU" dirty="0" err="1" smtClean="0"/>
              <a:t>с.н.с</a:t>
            </a:r>
            <a:r>
              <a:rPr lang="ru-RU" dirty="0" smtClean="0"/>
              <a:t>. КТИ ВТ СО РФТ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Пищик Борис Николаевич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Работа выполнена при финансовой поддержке </a:t>
            </a:r>
            <a:r>
              <a:rPr lang="ru-RU" dirty="0" err="1"/>
              <a:t>Минобрнауки</a:t>
            </a:r>
            <a:r>
              <a:rPr lang="ru-RU" dirty="0"/>
              <a:t> РФ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(</a:t>
            </a:r>
            <a:r>
              <a:rPr lang="ru-RU" dirty="0"/>
              <a:t>договор № 02.</a:t>
            </a:r>
            <a:r>
              <a:rPr lang="en-US" dirty="0"/>
              <a:t>G</a:t>
            </a:r>
            <a:r>
              <a:rPr lang="ru-RU"/>
              <a:t>25.31.0054</a:t>
            </a:r>
            <a:r>
              <a:rPr lang="ru-RU" smtClean="0"/>
              <a:t>)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34819" name="Подзаголовок 2"/>
          <p:cNvSpPr txBox="1">
            <a:spLocks/>
          </p:cNvSpPr>
          <p:nvPr/>
        </p:nvSpPr>
        <p:spPr bwMode="auto">
          <a:xfrm>
            <a:off x="738188" y="692150"/>
            <a:ext cx="7772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0"/>
          <a:lstStyle/>
          <a:p>
            <a:pPr marL="36513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sz="1200">
                <a:solidFill>
                  <a:srgbClr val="79766F"/>
                </a:solidFill>
                <a:latin typeface="Verdana" pitchFamily="34" charset="0"/>
              </a:rPr>
              <a:t>НОВОСИБИРСКИЙ ГОСУДАРСТВВЕННЫЙ УНИВЕРСИТЕТ</a:t>
            </a:r>
          </a:p>
          <a:p>
            <a:pPr marL="36513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sz="1200">
                <a:solidFill>
                  <a:srgbClr val="79766F"/>
                </a:solidFill>
                <a:latin typeface="Verdana" pitchFamily="34" charset="0"/>
              </a:rPr>
              <a:t>НОВОСИБИРСК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684</TotalTime>
  <Words>691</Words>
  <Application>Microsoft Office PowerPoint</Application>
  <PresentationFormat>Экран (4:3)</PresentationFormat>
  <Paragraphs>109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Разработка драйвера файловой системы для двухуровневого сетевого хранилища</vt:lpstr>
      <vt:lpstr>Кому это интересно?</vt:lpstr>
      <vt:lpstr>Введение</vt:lpstr>
      <vt:lpstr>Презентация PowerPoint</vt:lpstr>
      <vt:lpstr>Введение</vt:lpstr>
      <vt:lpstr>Постановка проблемы</vt:lpstr>
      <vt:lpstr>Цель работы</vt:lpstr>
      <vt:lpstr>Требования</vt:lpstr>
      <vt:lpstr>Готовые решения</vt:lpstr>
      <vt:lpstr>Таблица трансляции</vt:lpstr>
      <vt:lpstr>Решение для многих клиентов</vt:lpstr>
      <vt:lpstr>Решение для большого количества файлов на RW</vt:lpstr>
      <vt:lpstr>Презентация PowerPoint</vt:lpstr>
      <vt:lpstr>Презентация PowerPoint</vt:lpstr>
      <vt:lpstr>Результаты тестов в июне</vt:lpstr>
      <vt:lpstr>Планы 2.6.32</vt:lpstr>
      <vt:lpstr>Разработка драйвера файловой системы для двухуровневого сетевого хранилища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драйвера файловой системы для двухуровневого сетевого хранилища</dc:title>
  <dc:creator>NullEOF</dc:creator>
  <cp:lastModifiedBy>Игорь Князев</cp:lastModifiedBy>
  <cp:revision>97</cp:revision>
  <dcterms:created xsi:type="dcterms:W3CDTF">2014-04-08T12:43:38Z</dcterms:created>
  <dcterms:modified xsi:type="dcterms:W3CDTF">2014-07-31T05:00:13Z</dcterms:modified>
</cp:coreProperties>
</file>