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Уровень текста 1</a:t>
            </a:r>
            <a:endParaRPr sz="3200"/>
          </a:p>
          <a:p>
            <a:pPr lvl="1">
              <a:defRPr sz="1800"/>
            </a:pPr>
            <a:r>
              <a:rPr sz="3200"/>
              <a:t>Уровень текста 2</a:t>
            </a:r>
            <a:endParaRPr sz="3200"/>
          </a:p>
          <a:p>
            <a:pPr lvl="2">
              <a:defRPr sz="1800"/>
            </a:pPr>
            <a:r>
              <a:rPr sz="3200"/>
              <a:t>Уровень текста 3</a:t>
            </a:r>
            <a:endParaRPr sz="3200"/>
          </a:p>
          <a:p>
            <a:pPr lvl="3">
              <a:defRPr sz="1800"/>
            </a:pPr>
            <a:r>
              <a:rPr sz="3200"/>
              <a:t>Уровень текста 4</a:t>
            </a:r>
            <a:endParaRPr sz="3200"/>
          </a:p>
          <a:p>
            <a:pPr lvl="4">
              <a:defRPr sz="1800"/>
            </a:pPr>
            <a:r>
              <a:rPr sz="3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Уровень текста 1</a:t>
            </a:r>
            <a:endParaRPr sz="3200"/>
          </a:p>
          <a:p>
            <a:pPr lvl="1">
              <a:defRPr sz="1800"/>
            </a:pPr>
            <a:r>
              <a:rPr sz="3200"/>
              <a:t>Уровень текста 2</a:t>
            </a:r>
            <a:endParaRPr sz="3200"/>
          </a:p>
          <a:p>
            <a:pPr lvl="2">
              <a:defRPr sz="1800"/>
            </a:pPr>
            <a:r>
              <a:rPr sz="3200"/>
              <a:t>Уровень текста 3</a:t>
            </a:r>
            <a:endParaRPr sz="3200"/>
          </a:p>
          <a:p>
            <a:pPr lvl="3">
              <a:defRPr sz="1800"/>
            </a:pPr>
            <a:r>
              <a:rPr sz="3200"/>
              <a:t>Уровень текста 4</a:t>
            </a:r>
            <a:endParaRPr sz="3200"/>
          </a:p>
          <a:p>
            <a:pPr lvl="4">
              <a:defRPr sz="1800"/>
            </a:pPr>
            <a:r>
              <a:rPr sz="3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Текст заголовка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Уровень текста 1</a:t>
            </a:r>
            <a:endParaRPr sz="3200"/>
          </a:p>
          <a:p>
            <a:pPr lvl="1">
              <a:defRPr sz="1800"/>
            </a:pPr>
            <a:r>
              <a:rPr sz="3200"/>
              <a:t>Уровень текста 2</a:t>
            </a:r>
            <a:endParaRPr sz="3200"/>
          </a:p>
          <a:p>
            <a:pPr lvl="2">
              <a:defRPr sz="1800"/>
            </a:pPr>
            <a:r>
              <a:rPr sz="3200"/>
              <a:t>Уровень текста 3</a:t>
            </a:r>
            <a:endParaRPr sz="3200"/>
          </a:p>
          <a:p>
            <a:pPr lvl="3">
              <a:defRPr sz="1800"/>
            </a:pPr>
            <a:r>
              <a:rPr sz="3200"/>
              <a:t>Уровень текста 4</a:t>
            </a:r>
            <a:endParaRPr sz="3200"/>
          </a:p>
          <a:p>
            <a:pPr lvl="4">
              <a:defRPr sz="1800"/>
            </a:pPr>
            <a:r>
              <a:rPr sz="3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Уровень текста 1</a:t>
            </a:r>
            <a:endParaRPr sz="3600"/>
          </a:p>
          <a:p>
            <a:pPr lvl="1">
              <a:defRPr sz="1800"/>
            </a:pPr>
            <a:r>
              <a:rPr sz="3600"/>
              <a:t>Уровень текста 2</a:t>
            </a:r>
            <a:endParaRPr sz="3600"/>
          </a:p>
          <a:p>
            <a:pPr lvl="2">
              <a:defRPr sz="1800"/>
            </a:pPr>
            <a:r>
              <a:rPr sz="3600"/>
              <a:t>Уровень текста 3</a:t>
            </a:r>
            <a:endParaRPr sz="3600"/>
          </a:p>
          <a:p>
            <a:pPr lvl="3">
              <a:defRPr sz="1800"/>
            </a:pPr>
            <a:r>
              <a:rPr sz="3600"/>
              <a:t>Уровень текста 4</a:t>
            </a:r>
            <a:endParaRPr sz="3600"/>
          </a:p>
          <a:p>
            <a:pPr lvl="4">
              <a:defRPr sz="1800"/>
            </a:pPr>
            <a:r>
              <a:rPr sz="36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Уровень текста 1</a:t>
            </a:r>
            <a:endParaRPr sz="2800"/>
          </a:p>
          <a:p>
            <a:pPr lvl="1">
              <a:defRPr sz="1800"/>
            </a:pPr>
            <a:r>
              <a:rPr sz="2800"/>
              <a:t>Уровень текста 2</a:t>
            </a:r>
            <a:endParaRPr sz="2800"/>
          </a:p>
          <a:p>
            <a:pPr lvl="2">
              <a:defRPr sz="1800"/>
            </a:pPr>
            <a:r>
              <a:rPr sz="2800"/>
              <a:t>Уровень текста 3</a:t>
            </a:r>
            <a:endParaRPr sz="2800"/>
          </a:p>
          <a:p>
            <a:pPr lvl="3">
              <a:defRPr sz="1800"/>
            </a:pPr>
            <a:r>
              <a:rPr sz="2800"/>
              <a:t>Уровень текста 4</a:t>
            </a:r>
            <a:endParaRPr sz="2800"/>
          </a:p>
          <a:p>
            <a:pPr lvl="4">
              <a:defRPr sz="1800"/>
            </a:pPr>
            <a:r>
              <a:rPr sz="28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Уровень текста 1</a:t>
            </a:r>
            <a:endParaRPr sz="3600"/>
          </a:p>
          <a:p>
            <a:pPr lvl="1">
              <a:defRPr sz="1800"/>
            </a:pPr>
            <a:r>
              <a:rPr sz="3600"/>
              <a:t>Уровень текста 2</a:t>
            </a:r>
            <a:endParaRPr sz="3600"/>
          </a:p>
          <a:p>
            <a:pPr lvl="2">
              <a:defRPr sz="1800"/>
            </a:pPr>
            <a:r>
              <a:rPr sz="3600"/>
              <a:t>Уровень текста 3</a:t>
            </a:r>
            <a:endParaRPr sz="3600"/>
          </a:p>
          <a:p>
            <a:pPr lvl="3">
              <a:defRPr sz="1800"/>
            </a:pPr>
            <a:r>
              <a:rPr sz="3600"/>
              <a:t>Уровень текста 4</a:t>
            </a:r>
            <a:endParaRPr sz="3600"/>
          </a:p>
          <a:p>
            <a:pPr lvl="4">
              <a:defRPr sz="1800"/>
            </a:pPr>
            <a:r>
              <a:rPr sz="36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Текст заголовка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Уровень текста 1</a:t>
            </a:r>
            <a:endParaRPr sz="3600"/>
          </a:p>
          <a:p>
            <a:pPr lvl="1">
              <a:defRPr sz="1800"/>
            </a:pPr>
            <a:r>
              <a:rPr sz="3600"/>
              <a:t>Уровень текста 2</a:t>
            </a:r>
            <a:endParaRPr sz="3600"/>
          </a:p>
          <a:p>
            <a:pPr lvl="2">
              <a:defRPr sz="1800"/>
            </a:pPr>
            <a:r>
              <a:rPr sz="3600"/>
              <a:t>Уровень текста 3</a:t>
            </a:r>
            <a:endParaRPr sz="3600"/>
          </a:p>
          <a:p>
            <a:pPr lvl="3">
              <a:defRPr sz="1800"/>
            </a:pPr>
            <a:r>
              <a:rPr sz="3600"/>
              <a:t>Уровень текста 4</a:t>
            </a:r>
            <a:endParaRPr sz="3600"/>
          </a:p>
          <a:p>
            <a:pPr lvl="4">
              <a:defRPr sz="1800"/>
            </a:pPr>
            <a:r>
              <a:rPr sz="3600"/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g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69999" y="2932689"/>
            <a:ext cx="10464801" cy="3302001"/>
          </a:xfrm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pPr lvl="0">
              <a:defRPr sz="1800"/>
            </a:pPr>
            <a:r>
              <a:rPr sz="7040"/>
              <a:t>Разработка 3D приложений в среде Oculus Rift.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Цели и задачи.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Цель: Вывести 3D графику на шлем Виртуальной реальности Oculus Rift</a:t>
            </a:r>
            <a:endParaRPr sz="3600"/>
          </a:p>
          <a:p>
            <a:pPr lvl="0">
              <a:defRPr sz="1800"/>
            </a:pPr>
            <a:r>
              <a:rPr sz="3600"/>
              <a:t>Задачи:</a:t>
            </a:r>
            <a:endParaRPr sz="3600"/>
          </a:p>
          <a:p>
            <a:pPr lvl="0" marL="423333" indent="-423333">
              <a:buSzPct val="100000"/>
              <a:buAutoNum type="arabicPeriod" startAt="1"/>
              <a:defRPr sz="1800"/>
            </a:pPr>
            <a:r>
              <a:rPr sz="2400"/>
              <a:t>Изучение графической библиотеки DirectX для работы с 3D графикой </a:t>
            </a:r>
            <a:endParaRPr sz="2400"/>
          </a:p>
          <a:p>
            <a:pPr lvl="0" marL="423333" indent="-423333">
              <a:buSzPct val="100000"/>
              <a:buAutoNum type="arabicPeriod" startAt="1"/>
              <a:defRPr sz="1800"/>
            </a:pPr>
            <a:r>
              <a:rPr sz="2400"/>
              <a:t>Изучение Oculus API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DirectX. Двойная буферизация. </a:t>
            </a:r>
          </a:p>
        </p:txBody>
      </p:sp>
      <p:pic>
        <p:nvPicPr>
          <p:cNvPr id="38" name="IMG_1332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9040" y="2810099"/>
            <a:ext cx="8388963" cy="61169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Шейдеры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952499" y="2496903"/>
            <a:ext cx="11099801" cy="6286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Вершинный шейдер</a:t>
            </a:r>
            <a:endParaRPr sz="3600"/>
          </a:p>
          <a:p>
            <a:pPr lvl="0">
              <a:defRPr sz="1800"/>
            </a:pPr>
            <a:r>
              <a:rPr sz="3600"/>
              <a:t>Геометрический шейдер</a:t>
            </a:r>
            <a:endParaRPr sz="3600"/>
          </a:p>
          <a:p>
            <a:pPr lvl="0">
              <a:defRPr sz="1800"/>
            </a:pPr>
            <a:r>
              <a:rPr sz="3600"/>
              <a:t>Пиксельный шейдер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Графический Конвейер в DirectX</a:t>
            </a:r>
          </a:p>
        </p:txBody>
      </p:sp>
      <p:pic>
        <p:nvPicPr>
          <p:cNvPr id="44" name="IMG_133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93014" y="2539135"/>
            <a:ext cx="8018772" cy="7150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G_1335.jpeg"/>
          <p:cNvPicPr/>
          <p:nvPr/>
        </p:nvPicPr>
        <p:blipFill>
          <a:blip r:embed="rId2">
            <a:extLst/>
          </a:blip>
          <a:srcRect l="20" t="0" r="20" b="0"/>
          <a:stretch>
            <a:fillRect/>
          </a:stretch>
        </p:blipFill>
        <p:spPr>
          <a:xfrm>
            <a:off x="0" y="0"/>
            <a:ext cx="12999417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Этапы подготовки.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xfrm>
            <a:off x="952500" y="2603499"/>
            <a:ext cx="12180077" cy="2890164"/>
          </a:xfrm>
          <a:prstGeom prst="rect">
            <a:avLst/>
          </a:prstGeom>
        </p:spPr>
        <p:txBody>
          <a:bodyPr/>
          <a:lstStyle/>
          <a:p>
            <a:pPr lvl="0" marL="280034" indent="-280034" defTabSz="368045">
              <a:spcBef>
                <a:spcPts val="2600"/>
              </a:spcBef>
              <a:defRPr sz="1800"/>
            </a:pPr>
            <a:r>
              <a:rPr sz="2268"/>
              <a:t>Наложить картинку(текстуру) на сферу</a:t>
            </a:r>
            <a:endParaRPr sz="2268"/>
          </a:p>
          <a:p>
            <a:pPr lvl="0" marL="280034" indent="-280034" defTabSz="368045">
              <a:spcBef>
                <a:spcPts val="2600"/>
              </a:spcBef>
              <a:defRPr sz="1800"/>
            </a:pPr>
            <a:r>
              <a:rPr sz="2268"/>
              <a:t>Поставить между глазами и сферой экран</a:t>
            </a:r>
            <a:endParaRPr sz="2268"/>
          </a:p>
          <a:p>
            <a:pPr lvl="0" marL="280034" indent="-280034" defTabSz="368045">
              <a:spcBef>
                <a:spcPts val="2600"/>
              </a:spcBef>
              <a:defRPr sz="1800"/>
            </a:pPr>
            <a:r>
              <a:rPr sz="2268"/>
              <a:t>Рендить(рисовать) отдельно глаза: отрисовать, что видит один глаз, а затем отрисовать, что видит другой глаз.</a:t>
            </a:r>
            <a:endParaRPr sz="2268"/>
          </a:p>
          <a:p>
            <a:pPr lvl="0" marL="280034" indent="-280034" defTabSz="368045">
              <a:spcBef>
                <a:spcPts val="2600"/>
              </a:spcBef>
              <a:defRPr sz="1800"/>
            </a:pPr>
            <a:r>
              <a:rPr sz="2268"/>
              <a:t>Вывести итоговую картинку на экран. </a:t>
            </a:r>
          </a:p>
        </p:txBody>
      </p:sp>
      <p:pic>
        <p:nvPicPr>
          <p:cNvPr id="50" name="IMG_134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3702" y="5342793"/>
            <a:ext cx="7497396" cy="42338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Отрисовка</a:t>
            </a:r>
          </a:p>
        </p:txBody>
      </p:sp>
      <p:sp>
        <p:nvSpPr>
          <p:cNvPr id="53" name="Shape 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4" name="IMG_135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788" y="2278607"/>
            <a:ext cx="12687223" cy="58968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Заключение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952500" y="1733548"/>
            <a:ext cx="11099800" cy="6286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Выведено изображение  на Oculus Rift, которое будет представленно через мгновение. </a:t>
            </a:r>
            <a:endParaRPr sz="3600"/>
          </a:p>
          <a:p>
            <a:pPr lvl="0">
              <a:defRPr sz="1800"/>
            </a:pPr>
            <a:r>
              <a:rPr sz="3600"/>
              <a:t>Построено 3D пространство управляемое с помощью мыши и клавиатуры. </a:t>
            </a:r>
            <a:endParaRPr sz="3600"/>
          </a:p>
          <a:p>
            <a:pPr lvl="0">
              <a:defRPr sz="1800"/>
            </a:pPr>
            <a:r>
              <a:rPr sz="3600"/>
              <a:t>Помимо этого, была освоена Алексеем Мухиным библиотека OpenGL и попытка представить изображение на Окулусе через эту библиотеку. 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